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4" r:id="rId1"/>
  </p:sldMasterIdLst>
  <p:notesMasterIdLst>
    <p:notesMasterId r:id="rId12"/>
  </p:notesMasterIdLst>
  <p:sldIdLst>
    <p:sldId id="256" r:id="rId2"/>
    <p:sldId id="257" r:id="rId3"/>
    <p:sldId id="279" r:id="rId4"/>
    <p:sldId id="267" r:id="rId5"/>
    <p:sldId id="269" r:id="rId6"/>
    <p:sldId id="268" r:id="rId7"/>
    <p:sldId id="273" r:id="rId8"/>
    <p:sldId id="275" r:id="rId9"/>
    <p:sldId id="27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395"/>
    <a:srgbClr val="556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/>
    <p:restoredTop sz="83475" autoAdjust="0"/>
  </p:normalViewPr>
  <p:slideViewPr>
    <p:cSldViewPr snapToGrid="0" snapToObjects="1">
      <p:cViewPr varScale="1">
        <p:scale>
          <a:sx n="64" d="100"/>
          <a:sy n="64" d="100"/>
        </p:scale>
        <p:origin x="72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hyperlink" Target="https://minforening.dk/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minforening.dk/" TargetMode="External"/><Relationship Id="rId7" Type="http://schemas.openxmlformats.org/officeDocument/2006/relationships/image" Target="../media/image15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857E1-8B09-4992-9269-C2081EA5990D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332948C4-F342-4EBE-AD95-258B430EB03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>
              <a:hlinkClick xmlns:r="http://schemas.openxmlformats.org/officeDocument/2006/relationships" r:id="rId1"/>
            </a:rPr>
            <a:t>https://minforening.dk</a:t>
          </a:r>
          <a:endParaRPr lang="en-US"/>
        </a:p>
      </dgm:t>
    </dgm:pt>
    <dgm:pt modelId="{BBB0C87A-A66B-4614-B8C6-2F696CDCF3AF}" type="parTrans" cxnId="{D107A961-38F3-4AD2-97B7-A80CC839515B}">
      <dgm:prSet/>
      <dgm:spPr/>
      <dgm:t>
        <a:bodyPr/>
        <a:lstStyle/>
        <a:p>
          <a:endParaRPr lang="en-US"/>
        </a:p>
      </dgm:t>
    </dgm:pt>
    <dgm:pt modelId="{FBEC6BC3-F5D2-4652-A3D5-B7A5C1A3A767}" type="sibTrans" cxnId="{D107A961-38F3-4AD2-97B7-A80CC839515B}">
      <dgm:prSet/>
      <dgm:spPr/>
      <dgm:t>
        <a:bodyPr/>
        <a:lstStyle/>
        <a:p>
          <a:endParaRPr lang="en-US"/>
        </a:p>
      </dgm:t>
    </dgm:pt>
    <dgm:pt modelId="{07000AA1-CDB1-4CDF-A69F-D811AEA9AE56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Telefon: Peter Wilgaard </a:t>
          </a:r>
          <a:br>
            <a:rPr lang="da-DK"/>
          </a:br>
          <a:r>
            <a:rPr lang="da-DK"/>
            <a:t>(+45) 28 76 00 99</a:t>
          </a:r>
          <a:endParaRPr lang="en-US"/>
        </a:p>
      </dgm:t>
    </dgm:pt>
    <dgm:pt modelId="{2A81DD03-2B99-49DF-9462-3233505C5F81}" type="parTrans" cxnId="{CBD957FE-6433-45C0-8D81-6023D8A89256}">
      <dgm:prSet/>
      <dgm:spPr/>
      <dgm:t>
        <a:bodyPr/>
        <a:lstStyle/>
        <a:p>
          <a:endParaRPr lang="en-US"/>
        </a:p>
      </dgm:t>
    </dgm:pt>
    <dgm:pt modelId="{76BCDF2A-8978-408F-8962-E44FE48B8821}" type="sibTrans" cxnId="{CBD957FE-6433-45C0-8D81-6023D8A89256}">
      <dgm:prSet/>
      <dgm:spPr/>
      <dgm:t>
        <a:bodyPr/>
        <a:lstStyle/>
        <a:p>
          <a:endParaRPr lang="en-US"/>
        </a:p>
      </dgm:t>
    </dgm:pt>
    <dgm:pt modelId="{E6907DC2-6745-457E-A78E-46CE468E7DE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E-mail:</a:t>
          </a:r>
          <a:br>
            <a:rPr lang="da-DK" dirty="0"/>
          </a:br>
          <a:r>
            <a:rPr lang="da-DK" dirty="0"/>
            <a:t>peter@minforening.dk</a:t>
          </a:r>
          <a:endParaRPr lang="en-US" dirty="0"/>
        </a:p>
      </dgm:t>
    </dgm:pt>
    <dgm:pt modelId="{38F0DDD6-58F4-4579-9CF1-5DDBCCF67A54}" type="parTrans" cxnId="{11A6CCF8-2A89-4EF6-9D3D-543D34590BAB}">
      <dgm:prSet/>
      <dgm:spPr/>
      <dgm:t>
        <a:bodyPr/>
        <a:lstStyle/>
        <a:p>
          <a:endParaRPr lang="en-US"/>
        </a:p>
      </dgm:t>
    </dgm:pt>
    <dgm:pt modelId="{67E6C8F8-693E-4ECA-B406-27A813D97A74}" type="sibTrans" cxnId="{11A6CCF8-2A89-4EF6-9D3D-543D34590BAB}">
      <dgm:prSet/>
      <dgm:spPr/>
      <dgm:t>
        <a:bodyPr/>
        <a:lstStyle/>
        <a:p>
          <a:endParaRPr lang="en-US"/>
        </a:p>
      </dgm:t>
    </dgm:pt>
    <dgm:pt modelId="{DA822BCC-8B87-4B9E-8CA6-3BFACB08425D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Lokation:</a:t>
          </a:r>
          <a:br>
            <a:rPr lang="da-DK" dirty="0"/>
          </a:br>
          <a:r>
            <a:rPr lang="da-DK" dirty="0"/>
            <a:t>Guldborghaven 24, 9000 Aalborg </a:t>
          </a:r>
          <a:endParaRPr lang="en-US" dirty="0"/>
        </a:p>
      </dgm:t>
    </dgm:pt>
    <dgm:pt modelId="{A6F92EE7-989B-479A-AFDA-A74142FC8BCB}" type="parTrans" cxnId="{5C2BF565-E748-44F9-8C4D-ACB49F61BFA2}">
      <dgm:prSet/>
      <dgm:spPr/>
      <dgm:t>
        <a:bodyPr/>
        <a:lstStyle/>
        <a:p>
          <a:endParaRPr lang="en-US"/>
        </a:p>
      </dgm:t>
    </dgm:pt>
    <dgm:pt modelId="{FAA9FBF3-333D-424F-BE7A-67ACF5B08443}" type="sibTrans" cxnId="{5C2BF565-E748-44F9-8C4D-ACB49F61BFA2}">
      <dgm:prSet/>
      <dgm:spPr/>
      <dgm:t>
        <a:bodyPr/>
        <a:lstStyle/>
        <a:p>
          <a:endParaRPr lang="en-US"/>
        </a:p>
      </dgm:t>
    </dgm:pt>
    <dgm:pt modelId="{8A31FFFF-B2FA-4835-8350-4C803013EC97}" type="pres">
      <dgm:prSet presAssocID="{D2A857E1-8B09-4992-9269-C2081EA5990D}" presName="root" presStyleCnt="0">
        <dgm:presLayoutVars>
          <dgm:dir/>
          <dgm:resizeHandles val="exact"/>
        </dgm:presLayoutVars>
      </dgm:prSet>
      <dgm:spPr/>
    </dgm:pt>
    <dgm:pt modelId="{51F767F1-8B9A-455C-961D-19AD2264E12C}" type="pres">
      <dgm:prSet presAssocID="{332948C4-F342-4EBE-AD95-258B430EB037}" presName="compNode" presStyleCnt="0"/>
      <dgm:spPr/>
    </dgm:pt>
    <dgm:pt modelId="{168C4522-1CA7-426A-A20E-5789E2C2E5FE}" type="pres">
      <dgm:prSet presAssocID="{332948C4-F342-4EBE-AD95-258B430EB037}" presName="bgRect" presStyleLbl="bgShp" presStyleIdx="0" presStyleCnt="4"/>
      <dgm:spPr/>
    </dgm:pt>
    <dgm:pt modelId="{E4E4DA6A-96BC-47B6-8330-2774F9DFD6D4}" type="pres">
      <dgm:prSet presAssocID="{332948C4-F342-4EBE-AD95-258B430EB037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E378660-70B5-4720-9559-D9C85AD7F889}" type="pres">
      <dgm:prSet presAssocID="{332948C4-F342-4EBE-AD95-258B430EB037}" presName="spaceRect" presStyleCnt="0"/>
      <dgm:spPr/>
    </dgm:pt>
    <dgm:pt modelId="{80225F3C-B121-4F95-8BAA-E0F9111DD9FF}" type="pres">
      <dgm:prSet presAssocID="{332948C4-F342-4EBE-AD95-258B430EB037}" presName="parTx" presStyleLbl="revTx" presStyleIdx="0" presStyleCnt="4">
        <dgm:presLayoutVars>
          <dgm:chMax val="0"/>
          <dgm:chPref val="0"/>
        </dgm:presLayoutVars>
      </dgm:prSet>
      <dgm:spPr/>
    </dgm:pt>
    <dgm:pt modelId="{D88C28DE-18F1-4A85-84E8-D36BB86400DA}" type="pres">
      <dgm:prSet presAssocID="{FBEC6BC3-F5D2-4652-A3D5-B7A5C1A3A767}" presName="sibTrans" presStyleCnt="0"/>
      <dgm:spPr/>
    </dgm:pt>
    <dgm:pt modelId="{B09E6A95-E268-4336-845F-0BF30BE39AA0}" type="pres">
      <dgm:prSet presAssocID="{07000AA1-CDB1-4CDF-A69F-D811AEA9AE56}" presName="compNode" presStyleCnt="0"/>
      <dgm:spPr/>
    </dgm:pt>
    <dgm:pt modelId="{6499A18B-68EE-4255-A39C-0567068DD115}" type="pres">
      <dgm:prSet presAssocID="{07000AA1-CDB1-4CDF-A69F-D811AEA9AE56}" presName="bgRect" presStyleLbl="bgShp" presStyleIdx="1" presStyleCnt="4"/>
      <dgm:spPr/>
    </dgm:pt>
    <dgm:pt modelId="{BC3662DF-E3E3-42DF-8F88-25EF4BDA8F1D}" type="pres">
      <dgm:prSet presAssocID="{07000AA1-CDB1-4CDF-A69F-D811AEA9AE5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fonrør"/>
        </a:ext>
      </dgm:extLst>
    </dgm:pt>
    <dgm:pt modelId="{9E518791-6E07-447E-AC1A-DA587697029D}" type="pres">
      <dgm:prSet presAssocID="{07000AA1-CDB1-4CDF-A69F-D811AEA9AE56}" presName="spaceRect" presStyleCnt="0"/>
      <dgm:spPr/>
    </dgm:pt>
    <dgm:pt modelId="{CACB88F9-F2D0-4C15-B7E9-43D3F7AB711C}" type="pres">
      <dgm:prSet presAssocID="{07000AA1-CDB1-4CDF-A69F-D811AEA9AE56}" presName="parTx" presStyleLbl="revTx" presStyleIdx="1" presStyleCnt="4">
        <dgm:presLayoutVars>
          <dgm:chMax val="0"/>
          <dgm:chPref val="0"/>
        </dgm:presLayoutVars>
      </dgm:prSet>
      <dgm:spPr/>
    </dgm:pt>
    <dgm:pt modelId="{5167CC44-FB40-4CD2-87D7-F8D992A5AF68}" type="pres">
      <dgm:prSet presAssocID="{76BCDF2A-8978-408F-8962-E44FE48B8821}" presName="sibTrans" presStyleCnt="0"/>
      <dgm:spPr/>
    </dgm:pt>
    <dgm:pt modelId="{7CAA89A3-F5CC-4E32-8514-C9621679C7E4}" type="pres">
      <dgm:prSet presAssocID="{E6907DC2-6745-457E-A78E-46CE468E7DE7}" presName="compNode" presStyleCnt="0"/>
      <dgm:spPr/>
    </dgm:pt>
    <dgm:pt modelId="{2F57DEE9-EECA-49C6-8E54-34D7923A5444}" type="pres">
      <dgm:prSet presAssocID="{E6907DC2-6745-457E-A78E-46CE468E7DE7}" presName="bgRect" presStyleLbl="bgShp" presStyleIdx="2" presStyleCnt="4"/>
      <dgm:spPr/>
    </dgm:pt>
    <dgm:pt modelId="{408FB4A2-7649-4BDF-A0C5-514DBCA99637}" type="pres">
      <dgm:prSet presAssocID="{E6907DC2-6745-457E-A78E-46CE468E7DE7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volut"/>
        </a:ext>
      </dgm:extLst>
    </dgm:pt>
    <dgm:pt modelId="{E7CD40EF-6107-45CF-847D-A54F8AD0E137}" type="pres">
      <dgm:prSet presAssocID="{E6907DC2-6745-457E-A78E-46CE468E7DE7}" presName="spaceRect" presStyleCnt="0"/>
      <dgm:spPr/>
    </dgm:pt>
    <dgm:pt modelId="{4A6F3A2E-03B8-4C8F-BDDF-8544F0B1206B}" type="pres">
      <dgm:prSet presAssocID="{E6907DC2-6745-457E-A78E-46CE468E7DE7}" presName="parTx" presStyleLbl="revTx" presStyleIdx="2" presStyleCnt="4">
        <dgm:presLayoutVars>
          <dgm:chMax val="0"/>
          <dgm:chPref val="0"/>
        </dgm:presLayoutVars>
      </dgm:prSet>
      <dgm:spPr/>
    </dgm:pt>
    <dgm:pt modelId="{D7FD4769-F2A7-49FD-9B13-4ECCF2610081}" type="pres">
      <dgm:prSet presAssocID="{67E6C8F8-693E-4ECA-B406-27A813D97A74}" presName="sibTrans" presStyleCnt="0"/>
      <dgm:spPr/>
    </dgm:pt>
    <dgm:pt modelId="{FF2590DD-0878-43AC-9C69-504411E6A2F8}" type="pres">
      <dgm:prSet presAssocID="{DA822BCC-8B87-4B9E-8CA6-3BFACB08425D}" presName="compNode" presStyleCnt="0"/>
      <dgm:spPr/>
    </dgm:pt>
    <dgm:pt modelId="{B53922CD-2280-4C86-A2AA-BADB446CCCC9}" type="pres">
      <dgm:prSet presAssocID="{DA822BCC-8B87-4B9E-8CA6-3BFACB08425D}" presName="bgRect" presStyleLbl="bgShp" presStyleIdx="3" presStyleCnt="4"/>
      <dgm:spPr/>
    </dgm:pt>
    <dgm:pt modelId="{5C2E0EC6-65B5-49E8-B171-6D12BA3DEC54}" type="pres">
      <dgm:prSet presAssocID="{DA822BCC-8B87-4B9E-8CA6-3BFACB08425D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55804D3D-2962-47E9-808C-75F21FFF7034}" type="pres">
      <dgm:prSet presAssocID="{DA822BCC-8B87-4B9E-8CA6-3BFACB08425D}" presName="spaceRect" presStyleCnt="0"/>
      <dgm:spPr/>
    </dgm:pt>
    <dgm:pt modelId="{0EEA3E39-6115-4A33-ACBA-6C567EB7E766}" type="pres">
      <dgm:prSet presAssocID="{DA822BCC-8B87-4B9E-8CA6-3BFACB0842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A020100-80B3-4121-B549-0770E360054F}" type="presOf" srcId="{332948C4-F342-4EBE-AD95-258B430EB037}" destId="{80225F3C-B121-4F95-8BAA-E0F9111DD9FF}" srcOrd="0" destOrd="0" presId="urn:microsoft.com/office/officeart/2018/2/layout/IconVerticalSolidList"/>
    <dgm:cxn modelId="{7717E21E-5146-45F3-81DD-74DDEA485249}" type="presOf" srcId="{E6907DC2-6745-457E-A78E-46CE468E7DE7}" destId="{4A6F3A2E-03B8-4C8F-BDDF-8544F0B1206B}" srcOrd="0" destOrd="0" presId="urn:microsoft.com/office/officeart/2018/2/layout/IconVerticalSolidList"/>
    <dgm:cxn modelId="{9D8B333A-7C04-4064-B84D-9214B4491935}" type="presOf" srcId="{D2A857E1-8B09-4992-9269-C2081EA5990D}" destId="{8A31FFFF-B2FA-4835-8350-4C803013EC97}" srcOrd="0" destOrd="0" presId="urn:microsoft.com/office/officeart/2018/2/layout/IconVerticalSolidList"/>
    <dgm:cxn modelId="{D107A961-38F3-4AD2-97B7-A80CC839515B}" srcId="{D2A857E1-8B09-4992-9269-C2081EA5990D}" destId="{332948C4-F342-4EBE-AD95-258B430EB037}" srcOrd="0" destOrd="0" parTransId="{BBB0C87A-A66B-4614-B8C6-2F696CDCF3AF}" sibTransId="{FBEC6BC3-F5D2-4652-A3D5-B7A5C1A3A767}"/>
    <dgm:cxn modelId="{5C2BF565-E748-44F9-8C4D-ACB49F61BFA2}" srcId="{D2A857E1-8B09-4992-9269-C2081EA5990D}" destId="{DA822BCC-8B87-4B9E-8CA6-3BFACB08425D}" srcOrd="3" destOrd="0" parTransId="{A6F92EE7-989B-479A-AFDA-A74142FC8BCB}" sibTransId="{FAA9FBF3-333D-424F-BE7A-67ACF5B08443}"/>
    <dgm:cxn modelId="{811E6859-7337-4238-9935-2955C58B76A8}" type="presOf" srcId="{DA822BCC-8B87-4B9E-8CA6-3BFACB08425D}" destId="{0EEA3E39-6115-4A33-ACBA-6C567EB7E766}" srcOrd="0" destOrd="0" presId="urn:microsoft.com/office/officeart/2018/2/layout/IconVerticalSolidList"/>
    <dgm:cxn modelId="{5C39C19C-E867-44D6-9DB5-77AEF62AFE3D}" type="presOf" srcId="{07000AA1-CDB1-4CDF-A69F-D811AEA9AE56}" destId="{CACB88F9-F2D0-4C15-B7E9-43D3F7AB711C}" srcOrd="0" destOrd="0" presId="urn:microsoft.com/office/officeart/2018/2/layout/IconVerticalSolidList"/>
    <dgm:cxn modelId="{11A6CCF8-2A89-4EF6-9D3D-543D34590BAB}" srcId="{D2A857E1-8B09-4992-9269-C2081EA5990D}" destId="{E6907DC2-6745-457E-A78E-46CE468E7DE7}" srcOrd="2" destOrd="0" parTransId="{38F0DDD6-58F4-4579-9CF1-5DDBCCF67A54}" sibTransId="{67E6C8F8-693E-4ECA-B406-27A813D97A74}"/>
    <dgm:cxn modelId="{CBD957FE-6433-45C0-8D81-6023D8A89256}" srcId="{D2A857E1-8B09-4992-9269-C2081EA5990D}" destId="{07000AA1-CDB1-4CDF-A69F-D811AEA9AE56}" srcOrd="1" destOrd="0" parTransId="{2A81DD03-2B99-49DF-9462-3233505C5F81}" sibTransId="{76BCDF2A-8978-408F-8962-E44FE48B8821}"/>
    <dgm:cxn modelId="{E4E6EEB3-6CC1-4EE6-9433-2285A4F30FF4}" type="presParOf" srcId="{8A31FFFF-B2FA-4835-8350-4C803013EC97}" destId="{51F767F1-8B9A-455C-961D-19AD2264E12C}" srcOrd="0" destOrd="0" presId="urn:microsoft.com/office/officeart/2018/2/layout/IconVerticalSolidList"/>
    <dgm:cxn modelId="{1F96E8E2-EF50-46EC-B514-DF5EA8C2CE70}" type="presParOf" srcId="{51F767F1-8B9A-455C-961D-19AD2264E12C}" destId="{168C4522-1CA7-426A-A20E-5789E2C2E5FE}" srcOrd="0" destOrd="0" presId="urn:microsoft.com/office/officeart/2018/2/layout/IconVerticalSolidList"/>
    <dgm:cxn modelId="{63974EEE-BC29-4BB1-B666-674E06635FDE}" type="presParOf" srcId="{51F767F1-8B9A-455C-961D-19AD2264E12C}" destId="{E4E4DA6A-96BC-47B6-8330-2774F9DFD6D4}" srcOrd="1" destOrd="0" presId="urn:microsoft.com/office/officeart/2018/2/layout/IconVerticalSolidList"/>
    <dgm:cxn modelId="{680E1317-DA62-481B-AC75-4C91AC0CB504}" type="presParOf" srcId="{51F767F1-8B9A-455C-961D-19AD2264E12C}" destId="{2E378660-70B5-4720-9559-D9C85AD7F889}" srcOrd="2" destOrd="0" presId="urn:microsoft.com/office/officeart/2018/2/layout/IconVerticalSolidList"/>
    <dgm:cxn modelId="{3E870E8B-E4C5-41BE-9A15-4715C85F4D05}" type="presParOf" srcId="{51F767F1-8B9A-455C-961D-19AD2264E12C}" destId="{80225F3C-B121-4F95-8BAA-E0F9111DD9FF}" srcOrd="3" destOrd="0" presId="urn:microsoft.com/office/officeart/2018/2/layout/IconVerticalSolidList"/>
    <dgm:cxn modelId="{FD99137C-7F83-4FE2-8444-808FB06A7F8A}" type="presParOf" srcId="{8A31FFFF-B2FA-4835-8350-4C803013EC97}" destId="{D88C28DE-18F1-4A85-84E8-D36BB86400DA}" srcOrd="1" destOrd="0" presId="urn:microsoft.com/office/officeart/2018/2/layout/IconVerticalSolidList"/>
    <dgm:cxn modelId="{23F0D034-3E77-48C9-A026-D08B9B1426BC}" type="presParOf" srcId="{8A31FFFF-B2FA-4835-8350-4C803013EC97}" destId="{B09E6A95-E268-4336-845F-0BF30BE39AA0}" srcOrd="2" destOrd="0" presId="urn:microsoft.com/office/officeart/2018/2/layout/IconVerticalSolidList"/>
    <dgm:cxn modelId="{DFD450C8-2B44-400B-ACBC-1AED31F71EEA}" type="presParOf" srcId="{B09E6A95-E268-4336-845F-0BF30BE39AA0}" destId="{6499A18B-68EE-4255-A39C-0567068DD115}" srcOrd="0" destOrd="0" presId="urn:microsoft.com/office/officeart/2018/2/layout/IconVerticalSolidList"/>
    <dgm:cxn modelId="{24695F75-B493-43CB-A92C-17819612EEBE}" type="presParOf" srcId="{B09E6A95-E268-4336-845F-0BF30BE39AA0}" destId="{BC3662DF-E3E3-42DF-8F88-25EF4BDA8F1D}" srcOrd="1" destOrd="0" presId="urn:microsoft.com/office/officeart/2018/2/layout/IconVerticalSolidList"/>
    <dgm:cxn modelId="{87909BB6-A06C-4CB3-A44E-A71B4982788D}" type="presParOf" srcId="{B09E6A95-E268-4336-845F-0BF30BE39AA0}" destId="{9E518791-6E07-447E-AC1A-DA587697029D}" srcOrd="2" destOrd="0" presId="urn:microsoft.com/office/officeart/2018/2/layout/IconVerticalSolidList"/>
    <dgm:cxn modelId="{1AF12739-34DB-483A-A21B-81793262996E}" type="presParOf" srcId="{B09E6A95-E268-4336-845F-0BF30BE39AA0}" destId="{CACB88F9-F2D0-4C15-B7E9-43D3F7AB711C}" srcOrd="3" destOrd="0" presId="urn:microsoft.com/office/officeart/2018/2/layout/IconVerticalSolidList"/>
    <dgm:cxn modelId="{92F45A3A-190D-460D-8617-3F24688398AC}" type="presParOf" srcId="{8A31FFFF-B2FA-4835-8350-4C803013EC97}" destId="{5167CC44-FB40-4CD2-87D7-F8D992A5AF68}" srcOrd="3" destOrd="0" presId="urn:microsoft.com/office/officeart/2018/2/layout/IconVerticalSolidList"/>
    <dgm:cxn modelId="{9AF410A1-209E-499E-873B-D030C08978E7}" type="presParOf" srcId="{8A31FFFF-B2FA-4835-8350-4C803013EC97}" destId="{7CAA89A3-F5CC-4E32-8514-C9621679C7E4}" srcOrd="4" destOrd="0" presId="urn:microsoft.com/office/officeart/2018/2/layout/IconVerticalSolidList"/>
    <dgm:cxn modelId="{CBF7C0FD-7ECE-4CD3-B86B-25E9BD981F75}" type="presParOf" srcId="{7CAA89A3-F5CC-4E32-8514-C9621679C7E4}" destId="{2F57DEE9-EECA-49C6-8E54-34D7923A5444}" srcOrd="0" destOrd="0" presId="urn:microsoft.com/office/officeart/2018/2/layout/IconVerticalSolidList"/>
    <dgm:cxn modelId="{5F130325-E4B5-4AF2-9341-89F293F71660}" type="presParOf" srcId="{7CAA89A3-F5CC-4E32-8514-C9621679C7E4}" destId="{408FB4A2-7649-4BDF-A0C5-514DBCA99637}" srcOrd="1" destOrd="0" presId="urn:microsoft.com/office/officeart/2018/2/layout/IconVerticalSolidList"/>
    <dgm:cxn modelId="{0889790D-DD59-4B16-94F7-F36AEE91F88F}" type="presParOf" srcId="{7CAA89A3-F5CC-4E32-8514-C9621679C7E4}" destId="{E7CD40EF-6107-45CF-847D-A54F8AD0E137}" srcOrd="2" destOrd="0" presId="urn:microsoft.com/office/officeart/2018/2/layout/IconVerticalSolidList"/>
    <dgm:cxn modelId="{EB41F7D1-1C43-468B-9E23-0B1ED05B6688}" type="presParOf" srcId="{7CAA89A3-F5CC-4E32-8514-C9621679C7E4}" destId="{4A6F3A2E-03B8-4C8F-BDDF-8544F0B1206B}" srcOrd="3" destOrd="0" presId="urn:microsoft.com/office/officeart/2018/2/layout/IconVerticalSolidList"/>
    <dgm:cxn modelId="{C4B6FFC5-FB5F-460D-B307-E31BC1D3B1A6}" type="presParOf" srcId="{8A31FFFF-B2FA-4835-8350-4C803013EC97}" destId="{D7FD4769-F2A7-49FD-9B13-4ECCF2610081}" srcOrd="5" destOrd="0" presId="urn:microsoft.com/office/officeart/2018/2/layout/IconVerticalSolidList"/>
    <dgm:cxn modelId="{9D4E8A4E-4B9E-48B4-8583-D48A66949E9A}" type="presParOf" srcId="{8A31FFFF-B2FA-4835-8350-4C803013EC97}" destId="{FF2590DD-0878-43AC-9C69-504411E6A2F8}" srcOrd="6" destOrd="0" presId="urn:microsoft.com/office/officeart/2018/2/layout/IconVerticalSolidList"/>
    <dgm:cxn modelId="{786C38FC-ECEF-41A7-A4D5-03AC147AE7E9}" type="presParOf" srcId="{FF2590DD-0878-43AC-9C69-504411E6A2F8}" destId="{B53922CD-2280-4C86-A2AA-BADB446CCCC9}" srcOrd="0" destOrd="0" presId="urn:microsoft.com/office/officeart/2018/2/layout/IconVerticalSolidList"/>
    <dgm:cxn modelId="{9D16D4E9-09DF-472E-9D92-6E1A8D81646A}" type="presParOf" srcId="{FF2590DD-0878-43AC-9C69-504411E6A2F8}" destId="{5C2E0EC6-65B5-49E8-B171-6D12BA3DEC54}" srcOrd="1" destOrd="0" presId="urn:microsoft.com/office/officeart/2018/2/layout/IconVerticalSolidList"/>
    <dgm:cxn modelId="{4951448B-FD45-4373-B663-B33BCDDF7DD9}" type="presParOf" srcId="{FF2590DD-0878-43AC-9C69-504411E6A2F8}" destId="{55804D3D-2962-47E9-808C-75F21FFF7034}" srcOrd="2" destOrd="0" presId="urn:microsoft.com/office/officeart/2018/2/layout/IconVerticalSolidList"/>
    <dgm:cxn modelId="{A0B72287-9533-4750-AC90-E2ED79C6692F}" type="presParOf" srcId="{FF2590DD-0878-43AC-9C69-504411E6A2F8}" destId="{0EEA3E39-6115-4A33-ACBA-6C567EB7E7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C4522-1CA7-426A-A20E-5789E2C2E5FE}">
      <dsp:nvSpPr>
        <dsp:cNvPr id="0" name=""/>
        <dsp:cNvSpPr/>
      </dsp:nvSpPr>
      <dsp:spPr>
        <a:xfrm>
          <a:off x="0" y="1354"/>
          <a:ext cx="5157787" cy="6866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4DA6A-96BC-47B6-8330-2774F9DFD6D4}">
      <dsp:nvSpPr>
        <dsp:cNvPr id="0" name=""/>
        <dsp:cNvSpPr/>
      </dsp:nvSpPr>
      <dsp:spPr>
        <a:xfrm>
          <a:off x="207718" y="155856"/>
          <a:ext cx="377670" cy="377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25F3C-B121-4F95-8BAA-E0F9111DD9FF}">
      <dsp:nvSpPr>
        <dsp:cNvPr id="0" name=""/>
        <dsp:cNvSpPr/>
      </dsp:nvSpPr>
      <dsp:spPr>
        <a:xfrm>
          <a:off x="793107" y="1354"/>
          <a:ext cx="4364679" cy="68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3" tIns="72673" rIns="72673" bIns="7267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hlinkClick xmlns:r="http://schemas.openxmlformats.org/officeDocument/2006/relationships" r:id="rId3"/>
            </a:rPr>
            <a:t>https://minforening.dk</a:t>
          </a:r>
          <a:endParaRPr lang="en-US" sz="1700" kern="1200"/>
        </a:p>
      </dsp:txBody>
      <dsp:txXfrm>
        <a:off x="793107" y="1354"/>
        <a:ext cx="4364679" cy="686673"/>
      </dsp:txXfrm>
    </dsp:sp>
    <dsp:sp modelId="{6499A18B-68EE-4255-A39C-0567068DD115}">
      <dsp:nvSpPr>
        <dsp:cNvPr id="0" name=""/>
        <dsp:cNvSpPr/>
      </dsp:nvSpPr>
      <dsp:spPr>
        <a:xfrm>
          <a:off x="0" y="859696"/>
          <a:ext cx="5157787" cy="6866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3662DF-E3E3-42DF-8F88-25EF4BDA8F1D}">
      <dsp:nvSpPr>
        <dsp:cNvPr id="0" name=""/>
        <dsp:cNvSpPr/>
      </dsp:nvSpPr>
      <dsp:spPr>
        <a:xfrm>
          <a:off x="207718" y="1014198"/>
          <a:ext cx="377670" cy="37767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CB88F9-F2D0-4C15-B7E9-43D3F7AB711C}">
      <dsp:nvSpPr>
        <dsp:cNvPr id="0" name=""/>
        <dsp:cNvSpPr/>
      </dsp:nvSpPr>
      <dsp:spPr>
        <a:xfrm>
          <a:off x="793107" y="859696"/>
          <a:ext cx="4364679" cy="68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3" tIns="72673" rIns="72673" bIns="7267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Telefon: Peter Wilgaard </a:t>
          </a:r>
          <a:br>
            <a:rPr lang="da-DK" sz="1700" kern="1200"/>
          </a:br>
          <a:r>
            <a:rPr lang="da-DK" sz="1700" kern="1200"/>
            <a:t>(+45) 28 76 00 99</a:t>
          </a:r>
          <a:endParaRPr lang="en-US" sz="1700" kern="1200"/>
        </a:p>
      </dsp:txBody>
      <dsp:txXfrm>
        <a:off x="793107" y="859696"/>
        <a:ext cx="4364679" cy="686673"/>
      </dsp:txXfrm>
    </dsp:sp>
    <dsp:sp modelId="{2F57DEE9-EECA-49C6-8E54-34D7923A5444}">
      <dsp:nvSpPr>
        <dsp:cNvPr id="0" name=""/>
        <dsp:cNvSpPr/>
      </dsp:nvSpPr>
      <dsp:spPr>
        <a:xfrm>
          <a:off x="0" y="1718038"/>
          <a:ext cx="5157787" cy="6866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FB4A2-7649-4BDF-A0C5-514DBCA99637}">
      <dsp:nvSpPr>
        <dsp:cNvPr id="0" name=""/>
        <dsp:cNvSpPr/>
      </dsp:nvSpPr>
      <dsp:spPr>
        <a:xfrm>
          <a:off x="207718" y="1872539"/>
          <a:ext cx="377670" cy="37767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6F3A2E-03B8-4C8F-BDDF-8544F0B1206B}">
      <dsp:nvSpPr>
        <dsp:cNvPr id="0" name=""/>
        <dsp:cNvSpPr/>
      </dsp:nvSpPr>
      <dsp:spPr>
        <a:xfrm>
          <a:off x="793107" y="1718038"/>
          <a:ext cx="4364679" cy="68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3" tIns="72673" rIns="72673" bIns="7267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E-mail:</a:t>
          </a:r>
          <a:br>
            <a:rPr lang="da-DK" sz="1700" kern="1200" dirty="0"/>
          </a:br>
          <a:r>
            <a:rPr lang="da-DK" sz="1700" kern="1200" dirty="0"/>
            <a:t>peter@minforening.dk</a:t>
          </a:r>
          <a:endParaRPr lang="en-US" sz="1700" kern="1200" dirty="0"/>
        </a:p>
      </dsp:txBody>
      <dsp:txXfrm>
        <a:off x="793107" y="1718038"/>
        <a:ext cx="4364679" cy="686673"/>
      </dsp:txXfrm>
    </dsp:sp>
    <dsp:sp modelId="{B53922CD-2280-4C86-A2AA-BADB446CCCC9}">
      <dsp:nvSpPr>
        <dsp:cNvPr id="0" name=""/>
        <dsp:cNvSpPr/>
      </dsp:nvSpPr>
      <dsp:spPr>
        <a:xfrm>
          <a:off x="0" y="2576379"/>
          <a:ext cx="5157787" cy="68667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E0EC6-65B5-49E8-B171-6D12BA3DEC54}">
      <dsp:nvSpPr>
        <dsp:cNvPr id="0" name=""/>
        <dsp:cNvSpPr/>
      </dsp:nvSpPr>
      <dsp:spPr>
        <a:xfrm>
          <a:off x="207718" y="2730881"/>
          <a:ext cx="377670" cy="37767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EA3E39-6115-4A33-ACBA-6C567EB7E766}">
      <dsp:nvSpPr>
        <dsp:cNvPr id="0" name=""/>
        <dsp:cNvSpPr/>
      </dsp:nvSpPr>
      <dsp:spPr>
        <a:xfrm>
          <a:off x="793107" y="2576379"/>
          <a:ext cx="4364679" cy="68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73" tIns="72673" rIns="72673" bIns="7267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Lokation:</a:t>
          </a:r>
          <a:br>
            <a:rPr lang="da-DK" sz="1700" kern="1200" dirty="0"/>
          </a:br>
          <a:r>
            <a:rPr lang="da-DK" sz="1700" kern="1200" dirty="0"/>
            <a:t>Guldborghaven 24, 9000 Aalborg </a:t>
          </a:r>
          <a:endParaRPr lang="en-US" sz="1700" kern="1200" dirty="0"/>
        </a:p>
      </dsp:txBody>
      <dsp:txXfrm>
        <a:off x="793107" y="2576379"/>
        <a:ext cx="4364679" cy="686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7:28:03.8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AE7A-84E2-8A43-A7C4-5F749A944A43}" type="datetimeFigureOut">
              <a:rPr lang="da-DK" smtClean="0"/>
              <a:t>20-02-2021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492F-B2C3-DF4B-B3E5-190E83F3A4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39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D492F-B2C3-DF4B-B3E5-190E83F3A46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35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Målrettet kommunikation til alle i foreningen:</a:t>
            </a:r>
            <a:r>
              <a:rPr lang="da-DK" dirty="0"/>
              <a:t> Importerede medlemmer, som via link i invitationsmail ikke har bekræftet sin bruger i MinForening, får automatisk tilsendt mails om ’Aktiviteter’, ’Beskeder’ og ’Opkrævninger’. Dermed får alle medlemmer målrettet information om deres foreningsliv – enten via mails eller i appen. Som alternativ til appen får medlemmer adgang til web i løbet af foråret 2021, hvor man kan tilmelde sig aktiviteter og tilgå sine aktiviteters kommentarspor.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D492F-B2C3-DF4B-B3E5-190E83F3A46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67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0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5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7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6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9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33" r:id="rId6"/>
    <p:sldLayoutId id="2147484028" r:id="rId7"/>
    <p:sldLayoutId id="2147484029" r:id="rId8"/>
    <p:sldLayoutId id="2147484030" r:id="rId9"/>
    <p:sldLayoutId id="2147484032" r:id="rId10"/>
    <p:sldLayoutId id="21474840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inforening.dk/oeg-vaerdien-paa-jeres-sponsorat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rJaQUjPvzE" TargetMode="External"/><Relationship Id="rId2" Type="http://schemas.openxmlformats.org/officeDocument/2006/relationships/hyperlink" Target="https://youtu.be/Ahfj-maje4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minforening.dk/support/" TargetMode="External"/><Relationship Id="rId4" Type="http://schemas.openxmlformats.org/officeDocument/2006/relationships/hyperlink" Target="https://youtu.be/Db40pPEvY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inForening - 100% gratis app og foreningssystem til dig og din forening">
            <a:extLst>
              <a:ext uri="{FF2B5EF4-FFF2-40B4-BE49-F238E27FC236}">
                <a16:creationId xmlns:a16="http://schemas.microsoft.com/office/drawing/2014/main" id="{444B6CC3-ED91-A746-82B2-3B2860C34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r="-1" b="17271"/>
          <a:stretch/>
        </p:blipFill>
        <p:spPr bwMode="auto">
          <a:xfrm>
            <a:off x="307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7021CC-5298-B54B-8B8F-F0E4597A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190" y="300536"/>
            <a:ext cx="9144000" cy="3063240"/>
          </a:xfrm>
          <a:noFill/>
        </p:spPr>
        <p:txBody>
          <a:bodyPr>
            <a:normAutofit/>
          </a:bodyPr>
          <a:lstStyle/>
          <a:p>
            <a:pPr algn="ctr"/>
            <a:r>
              <a:rPr lang="da-DK" sz="10800" b="1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MinForening</a:t>
            </a:r>
            <a:endParaRPr lang="da-DK" sz="108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52DCD40-6CB6-4056-ADDD-384E3CB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231" y="3779520"/>
            <a:ext cx="4702081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DA97E-ACC7-4A49-9DCD-A62AF6B8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2" y="365125"/>
            <a:ext cx="9655796" cy="1325563"/>
          </a:xfrm>
        </p:spPr>
        <p:txBody>
          <a:bodyPr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Få hjælp til at komme godt i gang?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3770EDB-5583-3440-A418-C2F3CE015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Kontakt os:</a:t>
            </a:r>
          </a:p>
        </p:txBody>
      </p:sp>
      <p:graphicFrame>
        <p:nvGraphicFramePr>
          <p:cNvPr id="12" name="Pladsholder til indhold 6">
            <a:extLst>
              <a:ext uri="{FF2B5EF4-FFF2-40B4-BE49-F238E27FC236}">
                <a16:creationId xmlns:a16="http://schemas.microsoft.com/office/drawing/2014/main" id="{6A61CCF8-6DB6-4BC1-8111-DBCEFD8CF5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6422441"/>
              </p:ext>
            </p:extLst>
          </p:nvPr>
        </p:nvGraphicFramePr>
        <p:xfrm>
          <a:off x="839788" y="2926080"/>
          <a:ext cx="5157787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5D25A287-4C1C-469A-97FF-572C2EBF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" y="750717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t billede, der indeholder person, mand, væg&#10;&#10;Automatisk genereret beskrivelse">
            <a:extLst>
              <a:ext uri="{FF2B5EF4-FFF2-40B4-BE49-F238E27FC236}">
                <a16:creationId xmlns:a16="http://schemas.microsoft.com/office/drawing/2014/main" id="{121E3352-34BA-4766-A6CE-C118BC1FC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0092" y="3398424"/>
            <a:ext cx="2292812" cy="22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3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055A64-A5BF-1C4E-A2EA-14FE61B7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842" y="230920"/>
            <a:ext cx="6532873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Gennemgang af MinForening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635DEA"/>
          </a:solidFill>
          <a:ln w="38100" cap="rnd">
            <a:solidFill>
              <a:srgbClr val="635DE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8830A4-2A4A-EE45-9BF0-8493175A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5551502" cy="3410712"/>
          </a:xfrm>
        </p:spPr>
        <p:txBody>
          <a:bodyPr anchor="t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Roller og rettigheder i MinForening.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forening.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aktiviteter, grupper og hold.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eget og familiens foreningsliv.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100% Gratis og digital tryghed.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Tjen penge via sponsorer.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Videoguides.</a:t>
            </a:r>
          </a:p>
          <a:p>
            <a:pPr fontAlgn="base">
              <a:lnSpc>
                <a:spcPct val="100000"/>
              </a:lnSpc>
            </a:pPr>
            <a:r>
              <a:rPr lang="da-DK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Hjælp til at komme godt i gang.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03BA26BD-420C-CB4A-A1E6-386EDE50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7" y="1310856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himmel, elektronik&#10;&#10;Automatisk genereret beskrivelse">
            <a:extLst>
              <a:ext uri="{FF2B5EF4-FFF2-40B4-BE49-F238E27FC236}">
                <a16:creationId xmlns:a16="http://schemas.microsoft.com/office/drawing/2014/main" id="{303B9A0C-A556-4345-A9E5-2AF74C47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983" y="2466139"/>
            <a:ext cx="4755883" cy="35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0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8539"/>
            <a:ext cx="1008384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Roller og rettigheder i MinForening</a:t>
            </a:r>
            <a:endParaRPr lang="da-DK" sz="3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3E6342A9-696B-4861-A9A5-BB1A314D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" y="934364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C0A93E7-8DA0-4820-881F-1DBAC318C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69" y="1789264"/>
            <a:ext cx="10180757" cy="48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63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78" y="238539"/>
            <a:ext cx="10269605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Bestyrelse, kasserer og organisator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8FF60"/>
          </a:solidFill>
          <a:ln w="38100" cap="rnd">
            <a:solidFill>
              <a:srgbClr val="B8FF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26D3-AB78-4245-A651-A7182BBB4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5"/>
            <a:ext cx="6713552" cy="454814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7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forening:</a:t>
            </a:r>
            <a:r>
              <a:rPr lang="da-DK" sz="4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r>
              <a:rPr lang="da-DK" sz="5600" b="1" dirty="0"/>
              <a:t>Beskeder, Chat og kommentarspor:</a:t>
            </a:r>
            <a:r>
              <a:rPr lang="da-DK" sz="5600" dirty="0"/>
              <a:t> Nem og effektiv kommunikation mellem ledere, kasserer, trænere, instruktører, frivillige, medlemmer og forældre, der erstatter brugen af sociale medier og nyhedsbreve. </a:t>
            </a:r>
          </a:p>
          <a:p>
            <a:r>
              <a:rPr lang="da-DK" sz="5600" b="1" dirty="0"/>
              <a:t>Aktivitetsstyring:</a:t>
            </a:r>
            <a:r>
              <a:rPr lang="da-DK" sz="5600" dirty="0"/>
              <a:t> Opret, rediger, kopier og gentag aktiviteter, indsæt link og billeder eller lav booking ved at sætte maks. antal deltagere og kræve betaling for deltagelse i aktivitet. Uddelegering af opgaver ifm. afholdelse af aktiviteter. </a:t>
            </a:r>
          </a:p>
          <a:p>
            <a:pPr lvl="0"/>
            <a:r>
              <a:rPr lang="da-DK" sz="5600" b="1" dirty="0"/>
              <a:t>Vagter og opgaver:</a:t>
            </a:r>
            <a:r>
              <a:rPr lang="da-DK" sz="5600" dirty="0"/>
              <a:t> Anvend aktiviteter til vagtplanlægning og opgavestyring, så frivillige nemt kan påtage sig opgaver og kommunikere herom. </a:t>
            </a:r>
          </a:p>
          <a:p>
            <a:pPr lvl="0"/>
            <a:r>
              <a:rPr lang="da-DK" sz="5600" b="1" dirty="0"/>
              <a:t>Statistik:</a:t>
            </a:r>
            <a:r>
              <a:rPr lang="da-DK" sz="5600" dirty="0"/>
              <a:t> Se statistik for foreningens aktiviteter og medlemmers deltagelsesgrad. </a:t>
            </a:r>
          </a:p>
          <a:p>
            <a:pPr lvl="0"/>
            <a:r>
              <a:rPr lang="da-DK" sz="5600" b="1" dirty="0"/>
              <a:t>Opkrævningsmodul:</a:t>
            </a:r>
            <a:r>
              <a:rPr lang="da-DK" sz="5600" dirty="0"/>
              <a:t> Automatisk opkrævning af medlemsbetalinger og rykkere. Afstem medlemsbetalinger med bankkonto, og indsæt nemt betalingsoversigt som bogføringsbilag i jeres foretrukne regnskabsprogram.</a:t>
            </a:r>
          </a:p>
          <a:p>
            <a:r>
              <a:rPr lang="da-DK" sz="5600" b="1" dirty="0"/>
              <a:t>Indmeldingslink og kalender:</a:t>
            </a:r>
            <a:r>
              <a:rPr lang="da-DK" sz="5600" dirty="0"/>
              <a:t> Indsættes nemt på hjemmeside og sociale medier.</a:t>
            </a:r>
          </a:p>
          <a:p>
            <a:r>
              <a:rPr lang="da-DK" sz="5600" b="1" dirty="0"/>
              <a:t>Flergrenet forening:</a:t>
            </a:r>
            <a:r>
              <a:rPr lang="da-DK" sz="5600" dirty="0"/>
              <a:t> Få overblik over hele din forening på tværs af afdelinger og sportsgrene. Med hver sit aktivitetshjul i MinForening kan hver afdeling eller sportsgren selv styre sine aktiviteter, medlemmer, kommunikation og opkrævning af medlemsbetalinger.</a:t>
            </a:r>
          </a:p>
          <a:p>
            <a:endParaRPr lang="da-DK" sz="5600" dirty="0"/>
          </a:p>
        </p:txBody>
      </p:sp>
      <p:pic>
        <p:nvPicPr>
          <p:cNvPr id="9" name="Pladsholder til indhold 6">
            <a:extLst>
              <a:ext uri="{FF2B5EF4-FFF2-40B4-BE49-F238E27FC236}">
                <a16:creationId xmlns:a16="http://schemas.microsoft.com/office/drawing/2014/main" id="{20908D4A-F2AB-48E1-959C-3195BE9C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076" y="2126819"/>
            <a:ext cx="4754537" cy="4252912"/>
          </a:xfrm>
          <a:prstGeom prst="rect">
            <a:avLst/>
          </a:prstGeom>
        </p:spPr>
      </p:pic>
      <p:pic>
        <p:nvPicPr>
          <p:cNvPr id="17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04A7783D-6632-4B8F-91B4-0773AA95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7" y="1000162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0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70" y="238539"/>
            <a:ext cx="10332322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Trænere, instruktører og aktivitetsansvarlige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8FF60"/>
          </a:solidFill>
          <a:ln w="38100" cap="rnd">
            <a:solidFill>
              <a:srgbClr val="B8FF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26D3-AB78-4245-A651-A7182BBB4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6"/>
            <a:ext cx="6787433" cy="429131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aktiviteter, grupper og hold: </a:t>
            </a:r>
          </a:p>
          <a:p>
            <a:pPr lvl="0"/>
            <a:r>
              <a:rPr lang="da-DK" sz="3500" b="1" dirty="0"/>
              <a:t>Chat og kommentarspor: </a:t>
            </a:r>
            <a:r>
              <a:rPr lang="da-DK" sz="3500" dirty="0"/>
              <a:t>Personchat, temachat, gruppechat og kommentarspor i aktiviteter. </a:t>
            </a:r>
          </a:p>
          <a:p>
            <a:pPr lvl="0"/>
            <a:r>
              <a:rPr lang="da-DK" sz="3500" b="1" dirty="0"/>
              <a:t>Aktivitetsstyring:</a:t>
            </a:r>
            <a:r>
              <a:rPr lang="da-DK" sz="3500" dirty="0"/>
              <a:t> Opret, rediger, kopier, gentag og aflys aktiviteter.</a:t>
            </a:r>
          </a:p>
          <a:p>
            <a:pPr lvl="0"/>
            <a:r>
              <a:rPr lang="da-DK" sz="3500" b="1" dirty="0"/>
              <a:t>Booking:</a:t>
            </a:r>
            <a:r>
              <a:rPr lang="da-DK" sz="3500" dirty="0"/>
              <a:t> Sæt maks. antal deltagere, så deltagelse er efter først-til-mølle-princippet.</a:t>
            </a:r>
          </a:p>
          <a:p>
            <a:pPr lvl="0"/>
            <a:r>
              <a:rPr lang="da-DK" sz="3500" b="1" dirty="0"/>
              <a:t>Aktivitetsbetaling:</a:t>
            </a:r>
            <a:r>
              <a:rPr lang="da-DK" sz="3500" dirty="0"/>
              <a:t> Kræv betaling for deltagelse i aktivitet.</a:t>
            </a:r>
          </a:p>
          <a:p>
            <a:pPr lvl="0"/>
            <a:r>
              <a:rPr lang="da-DK" sz="3500" b="1" dirty="0"/>
              <a:t>Opgaver:</a:t>
            </a:r>
            <a:r>
              <a:rPr lang="da-DK" sz="3500" dirty="0"/>
              <a:t> Opret og uddeleger opgaver til deltagere.</a:t>
            </a:r>
          </a:p>
          <a:p>
            <a:pPr lvl="0"/>
            <a:r>
              <a:rPr lang="da-DK" sz="3500" b="1" dirty="0"/>
              <a:t>Aktivitetsinfo:</a:t>
            </a:r>
            <a:r>
              <a:rPr lang="da-DK" sz="3500" dirty="0"/>
              <a:t> Indsæt sted, beskrivelse, link og billeder.</a:t>
            </a:r>
          </a:p>
          <a:p>
            <a:pPr lvl="0"/>
            <a:r>
              <a:rPr lang="da-DK" sz="3500" b="1" dirty="0"/>
              <a:t>Holdsætning:</a:t>
            </a:r>
            <a:r>
              <a:rPr lang="da-DK" sz="3500" dirty="0"/>
              <a:t> Få tilbagemelding på deltagelse og sæt holdet ud fra din bruttotrup. </a:t>
            </a:r>
          </a:p>
          <a:p>
            <a:pPr lvl="0"/>
            <a:r>
              <a:rPr lang="da-DK" sz="3500" b="1" dirty="0"/>
              <a:t>Fremmøderegistrering:</a:t>
            </a:r>
            <a:r>
              <a:rPr lang="da-DK" sz="3500" dirty="0"/>
              <a:t> Registrer fremmøde, så der er styr på statistik, smitteopsporing og medlemmernes deltagelsesprocent på tværs af forening, grupper og hold.</a:t>
            </a:r>
          </a:p>
          <a:p>
            <a:pPr lvl="0"/>
            <a:r>
              <a:rPr lang="da-DK" sz="3500" b="1" dirty="0"/>
              <a:t>Statistik:</a:t>
            </a:r>
            <a:r>
              <a:rPr lang="da-DK" sz="3500" dirty="0"/>
              <a:t> Se statistik for aktiviteter og medlemmers deltagelsesgrad.</a:t>
            </a:r>
          </a:p>
          <a:p>
            <a:pPr lvl="0"/>
            <a:r>
              <a:rPr lang="da-DK" sz="3500" b="1" dirty="0"/>
              <a:t>Gruppe- og holdstyring:</a:t>
            </a:r>
            <a:r>
              <a:rPr lang="da-DK" sz="3500" dirty="0"/>
              <a:t> Tilføj og fjern medlemmer fra din gruppe eller dit hold.</a:t>
            </a:r>
          </a:p>
          <a:p>
            <a:pPr>
              <a:lnSpc>
                <a:spcPct val="100000"/>
              </a:lnSpc>
            </a:pPr>
            <a:endParaRPr lang="da-DK" sz="2500" dirty="0"/>
          </a:p>
        </p:txBody>
      </p: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019163E-FD8C-1A4C-953F-DBACAFA96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125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9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39D7CCD4-4535-49C5-B6E2-DAED9D14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3" y="1017650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912" y="238539"/>
            <a:ext cx="10123074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Medlemmer, forældre og frivillige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26D3-AB78-4245-A651-A7182BBB4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5"/>
            <a:ext cx="6713552" cy="4458693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4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Nem styring af eget og familiens familieliv: </a:t>
            </a:r>
          </a:p>
          <a:p>
            <a:pPr lvl="0"/>
            <a:r>
              <a:rPr lang="da-DK" sz="4300" b="1" dirty="0"/>
              <a:t>Målrettet kommunikation:</a:t>
            </a:r>
            <a:r>
              <a:rPr lang="da-DK" sz="4300" dirty="0"/>
              <a:t> Relevant information om aktiviteter, grupper og hold samt kommunikation med ledere, aktivitetsansvarlige, holdmedlemmer og forældre. </a:t>
            </a:r>
          </a:p>
          <a:p>
            <a:pPr lvl="0"/>
            <a:r>
              <a:rPr lang="da-DK" sz="4300" b="1" dirty="0"/>
              <a:t>Aktiviteter:</a:t>
            </a:r>
            <a:r>
              <a:rPr lang="da-DK" sz="4300" dirty="0"/>
              <a:t> Meld deltagelse i aktiviteter eller book og betal for deltagelse i aktiviteter. Få hurtig besked, når aktiviteter ændres eller aflyses. </a:t>
            </a:r>
          </a:p>
          <a:p>
            <a:pPr lvl="0"/>
            <a:r>
              <a:rPr lang="da-DK" sz="4300" b="1" dirty="0"/>
              <a:t>Aktivitetsoverblik:</a:t>
            </a:r>
            <a:r>
              <a:rPr lang="da-DK" sz="4300" dirty="0"/>
              <a:t> Hurtigt overblik over egne og familiens aktiviteter på tværs af grupper, hold og foreninger.</a:t>
            </a:r>
          </a:p>
          <a:p>
            <a:pPr lvl="0"/>
            <a:r>
              <a:rPr lang="da-DK" sz="4300" b="1" dirty="0"/>
              <a:t>Integreret med mobilkalender:</a:t>
            </a:r>
            <a:r>
              <a:rPr lang="da-DK" sz="4300" dirty="0"/>
              <a:t> Synkroniser foreningsaktiviteter i MinForening med mobilkalender, så man får et samlet overblik over sit foreningsliv, arbejdsliv og familieliv. </a:t>
            </a:r>
          </a:p>
          <a:p>
            <a:pPr lvl="0"/>
            <a:r>
              <a:rPr lang="da-DK" sz="4300" b="1" dirty="0"/>
              <a:t>Holdtilmelding:</a:t>
            </a:r>
            <a:r>
              <a:rPr lang="da-DK" sz="4300" dirty="0"/>
              <a:t> Nem tilmelding af grupper og hold.</a:t>
            </a:r>
          </a:p>
          <a:p>
            <a:pPr lvl="0"/>
            <a:r>
              <a:rPr lang="da-DK" sz="4300" b="1" dirty="0"/>
              <a:t>Betal via MobilePay:</a:t>
            </a:r>
            <a:r>
              <a:rPr lang="da-DK" sz="4300" dirty="0"/>
              <a:t> Nem betaling af egne og familiens medlemsopkrævninger og aktiviteter via MobilePay i appen. Alternativt kan der overføres til foreningskonto </a:t>
            </a:r>
            <a:r>
              <a:rPr lang="da-DK" sz="4300"/>
              <a:t>eller foreningens MobilePay </a:t>
            </a:r>
            <a:r>
              <a:rPr lang="da-DK" sz="4300" dirty="0" err="1"/>
              <a:t>MyShop</a:t>
            </a:r>
            <a:r>
              <a:rPr lang="da-DK" sz="4300" dirty="0"/>
              <a:t>. Oversigt over opkrævninger og kvitteringer i appen. </a:t>
            </a:r>
          </a:p>
          <a:p>
            <a:pPr lvl="0"/>
            <a:r>
              <a:rPr lang="da-DK" sz="4300" b="1" dirty="0"/>
              <a:t>Refundering af betalinger: </a:t>
            </a:r>
            <a:r>
              <a:rPr lang="da-DK" sz="4300" dirty="0"/>
              <a:t>Få direkte tilbageført betalinger via MobilePay.</a:t>
            </a:r>
          </a:p>
          <a:p>
            <a:r>
              <a:rPr lang="da-DK" sz="4300" b="1" dirty="0"/>
              <a:t>Forældrefunktion:</a:t>
            </a:r>
            <a:r>
              <a:rPr lang="da-DK" sz="4300" dirty="0"/>
              <a:t> Som forælder kan man på vegne af sine børn administrere deres aktiviteter, kommunikation og betalinger.</a:t>
            </a:r>
          </a:p>
        </p:txBody>
      </p:sp>
      <p:pic>
        <p:nvPicPr>
          <p:cNvPr id="11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952BDF7B-D2B0-432C-AA80-C4C146AF9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9" b="99000" l="10000" r="90000">
                        <a14:foregroundMark x1="16000" y1="8286" x2="78800" y2="19286"/>
                        <a14:foregroundMark x1="78800" y1="19286" x2="69000" y2="9857"/>
                        <a14:foregroundMark x1="69000" y1="9857" x2="17400" y2="17429"/>
                        <a14:foregroundMark x1="16500" y1="7857" x2="16500" y2="7857"/>
                        <a14:foregroundMark x1="73100" y1="6571" x2="73100" y2="6571"/>
                        <a14:foregroundMark x1="16400" y1="78429" x2="19800" y2="90714"/>
                        <a14:foregroundMark x1="19800" y1="90714" x2="37200" y2="92857"/>
                        <a14:foregroundMark x1="37200" y1="92857" x2="49800" y2="92714"/>
                        <a14:foregroundMark x1="49800" y1="92714" x2="65700" y2="95000"/>
                        <a14:foregroundMark x1="80600" y1="99000" x2="80600" y2="99000"/>
                        <a14:foregroundMark x1="80100" y1="12857" x2="80100" y2="12857"/>
                        <a14:foregroundMark x1="82000" y1="15286" x2="82000" y2="15286"/>
                        <a14:foregroundMark x1="81800" y1="17714" x2="81800" y2="17714"/>
                        <a14:foregroundMark x1="82800" y1="8286" x2="82800" y2="8286"/>
                        <a14:foregroundMark x1="82500" y1="7571" x2="82500" y2="7571"/>
                        <a14:foregroundMark x1="82500" y1="7286" x2="46800" y2="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94" y="2159245"/>
            <a:ext cx="5650606" cy="39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AACA4B94-1C8E-4CF6-A94C-16DEFFDB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7" y="983446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1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240" y="238539"/>
            <a:ext cx="10153352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Gratis, digital tryghed og sponsoreret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26D3-AB78-4245-A651-A7182BBB4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5381046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da-DK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MinForening er 100% gratis og uden skjulte gebyrer.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MinForening sælger ikke brugernes data til tredjepart, hvilket sikrer medlemmernes digitale tryghed til forskel fra sociale medier.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MinForening finansieres gennem en 2 sekunders sponsorvisning, som vises ved opstart af app og web, hvorefter MinForening er reklamefri. </a:t>
            </a:r>
          </a:p>
        </p:txBody>
      </p:sp>
      <p:pic>
        <p:nvPicPr>
          <p:cNvPr id="6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4C9A76C3-A731-4350-B4BB-4462E943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" y="988422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dsholder til indhold 5" descr="Et billede, der indeholder tekst, elektronik, skærmbillede&#10;&#10;Automatisk genereret beskrivelse">
            <a:extLst>
              <a:ext uri="{FF2B5EF4-FFF2-40B4-BE49-F238E27FC236}">
                <a16:creationId xmlns:a16="http://schemas.microsoft.com/office/drawing/2014/main" id="{C7D94A7A-DA76-4189-9897-F808723C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43" y="1777821"/>
            <a:ext cx="6903720" cy="45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9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4E4EC-7982-5743-AC85-431715ED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12" y="238539"/>
            <a:ext cx="9977739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z="3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Tjen penge via sponsorer i MinForening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9826D3-AB78-4245-A651-A7182BBB4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da-DK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MinForenings</a:t>
            </a: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digitale sponsormodul gør det muligt at få vist jeres egne sponsorer i MinForening, så I tjener penge hver gang MinForening anvendes i jeres forening.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Det giver jeres sponsorer en unik mulighed for at målrette budskaber til jeres medlemmer og linke til hjemmeside.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Læs mere her: </a:t>
            </a:r>
            <a:r>
              <a:rPr lang="da-DK" sz="2200" dirty="0">
                <a:latin typeface="Futura Medium" panose="020B0602020204020303" pitchFamily="34" charset="-79"/>
                <a:cs typeface="Futura Medium" panose="020B0602020204020303" pitchFamily="34" charset="-79"/>
                <a:hlinkClick r:id="rId2"/>
              </a:rPr>
              <a:t>https://minforening.dk/oeg-vaerdien-paa-jeres-sponsorater/</a:t>
            </a:r>
            <a:endParaRPr lang="da-DK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6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937F18D9-28F1-4292-BD80-E7344455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6113" y="2359183"/>
            <a:ext cx="3745484" cy="37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C8C65FA5-8466-477F-80D1-34306187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" y="998990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9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2AEA2-AD9B-436D-BA56-E92AAC34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98" y="365125"/>
            <a:ext cx="9634001" cy="1325563"/>
          </a:xfrm>
        </p:spPr>
        <p:txBody>
          <a:bodyPr/>
          <a:lstStyle/>
          <a:p>
            <a:r>
              <a:rPr lang="da-DK" sz="4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Videoguides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6B7FAA-9AF2-4498-97F1-9C3CE04EC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Introduktion til medlemmer (app): </a:t>
            </a:r>
            <a:r>
              <a:rPr lang="da-DK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https://youtu.be/Ahfj-maje4A</a:t>
            </a:r>
            <a:endParaRPr lang="da-DK" dirty="0">
              <a:solidFill>
                <a:srgbClr val="FFFFFF"/>
              </a:solidFill>
              <a:latin typeface="YouTube Noto"/>
            </a:endParaRPr>
          </a:p>
          <a:p>
            <a:endParaRPr lang="da-DK" dirty="0"/>
          </a:p>
          <a:p>
            <a:r>
              <a:rPr lang="da-DK" dirty="0" err="1"/>
              <a:t>Forælderguide</a:t>
            </a:r>
            <a:r>
              <a:rPr lang="da-DK" dirty="0"/>
              <a:t> (app): </a:t>
            </a:r>
            <a:r>
              <a:rPr lang="da-DK" dirty="0">
                <a:hlinkClick r:id="rId3"/>
              </a:rPr>
              <a:t>https://youtu.be/urJaQUjPvzE</a:t>
            </a:r>
            <a:endParaRPr lang="da-DK" dirty="0"/>
          </a:p>
          <a:p>
            <a:endParaRPr lang="da-DK" dirty="0"/>
          </a:p>
          <a:p>
            <a:r>
              <a:rPr lang="da-DK" dirty="0"/>
              <a:t>Organiser din forening i grupper (web): </a:t>
            </a:r>
            <a:r>
              <a:rPr lang="da-DK" dirty="0">
                <a:hlinkClick r:id="rId4"/>
              </a:rPr>
              <a:t>https://youtu.be/Db40pPEvY90</a:t>
            </a:r>
            <a:endParaRPr lang="da-DK" dirty="0"/>
          </a:p>
          <a:p>
            <a:endParaRPr lang="da-DK" dirty="0"/>
          </a:p>
          <a:p>
            <a:r>
              <a:rPr lang="da-DK" dirty="0"/>
              <a:t>Se yderligere videoguides på </a:t>
            </a:r>
            <a:r>
              <a:rPr lang="da-DK" dirty="0">
                <a:hlinkClick r:id="rId5"/>
              </a:rPr>
              <a:t>https://minforening.dk/support/</a:t>
            </a:r>
            <a:endParaRPr lang="da-DK" dirty="0"/>
          </a:p>
          <a:p>
            <a:endParaRPr lang="da-DK" dirty="0"/>
          </a:p>
        </p:txBody>
      </p:sp>
      <p:pic>
        <p:nvPicPr>
          <p:cNvPr id="4" name="Picture 2" descr="MinForening - 100% gratis app og foreningssystem til dig og din forening">
            <a:extLst>
              <a:ext uri="{FF2B5EF4-FFF2-40B4-BE49-F238E27FC236}">
                <a16:creationId xmlns:a16="http://schemas.microsoft.com/office/drawing/2014/main" id="{BCF75935-6D3F-45D8-9C13-EDA25F50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9" y="667904"/>
            <a:ext cx="628630" cy="6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75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881</Words>
  <Application>Microsoft Office PowerPoint</Application>
  <PresentationFormat>Widescreen</PresentationFormat>
  <Paragraphs>70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Futura Medium</vt:lpstr>
      <vt:lpstr>Futura Medium</vt:lpstr>
      <vt:lpstr>YouTube Noto</vt:lpstr>
      <vt:lpstr>SketchyVTI</vt:lpstr>
      <vt:lpstr>MinForening</vt:lpstr>
      <vt:lpstr>Gennemgang af MinForening</vt:lpstr>
      <vt:lpstr>Roller og rettigheder i MinForening</vt:lpstr>
      <vt:lpstr>Bestyrelse, kasserer og organisator</vt:lpstr>
      <vt:lpstr>Trænere, instruktører og aktivitetsansvarlige</vt:lpstr>
      <vt:lpstr>Medlemmer, forældre og frivillige</vt:lpstr>
      <vt:lpstr>Gratis, digital tryghed og sponsoreret</vt:lpstr>
      <vt:lpstr>Tjen penge via sponsorer i MinForening</vt:lpstr>
      <vt:lpstr>Videoguides</vt:lpstr>
      <vt:lpstr>Få hjælp til at komme godt i gang?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MinForening</dc:title>
  <dc:creator>PETER WILGAARD</dc:creator>
  <cp:lastModifiedBy>PETER WILGAARD</cp:lastModifiedBy>
  <cp:revision>40</cp:revision>
  <dcterms:created xsi:type="dcterms:W3CDTF">2021-01-27T17:27:44Z</dcterms:created>
  <dcterms:modified xsi:type="dcterms:W3CDTF">2021-02-20T19:56:33Z</dcterms:modified>
</cp:coreProperties>
</file>